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D2A8092-7AAD-4B21-8A9D-7D79D860037D}">
  <a:tblStyle styleId="{CD2A8092-7AAD-4B21-8A9D-7D79D860037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9de028e4f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9de028e4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9de028e4f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9de028e4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9de028e4f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9de028e4f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_mgaNoYBNH3b2-sxvLEa4zNd9B4ppMgm-W1Ka8ITswI/view" TargetMode="External"/><Relationship Id="rId10" Type="http://schemas.openxmlformats.org/officeDocument/2006/relationships/hyperlink" Target="https://docs.google.com/presentation/d/147e9YB5XR_PteNdEygaKA1t3szoEGDw-ksojaaCg2iU/view" TargetMode="External"/><Relationship Id="rId13" Type="http://schemas.openxmlformats.org/officeDocument/2006/relationships/hyperlink" Target="https://youtu.be/aPE1C8zMUSs?feature=shared" TargetMode="External"/><Relationship Id="rId12" Type="http://schemas.openxmlformats.org/officeDocument/2006/relationships/hyperlink" Target="https://docs.google.com/presentation/d/19MveERUBIXS7L7W5ijvTgZPe98S3FgXDMJBVPhaqoV8/view"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9" Type="http://schemas.openxmlformats.org/officeDocument/2006/relationships/hyperlink" Target="https://docs.google.com/presentation/d/13hHEezyGy7amq7z_95-svRSduqmB6xaDimlck0KjqFA/view" TargetMode="External"/><Relationship Id="rId5" Type="http://schemas.openxmlformats.org/officeDocument/2006/relationships/hyperlink" Target="https://docs.google.com/presentation/d/1_mgaNoYBNH3b2-sxvLEa4zNd9B4ppMgm-W1Ka8ITswI/view" TargetMode="External"/><Relationship Id="rId6" Type="http://schemas.openxmlformats.org/officeDocument/2006/relationships/hyperlink" Target="https://docs.google.com/presentation/d/19MveERUBIXS7L7W5ijvTgZPe98S3FgXDMJBVPhaqoV8/view" TargetMode="External"/><Relationship Id="rId7" Type="http://schemas.openxmlformats.org/officeDocument/2006/relationships/hyperlink" Target="https://docs.google.com/presentation/d/18lJytVtJgAMn-VEkwKClNZ5Dr79IaHbiSvnZEJJpFDE/view" TargetMode="External"/><Relationship Id="rId8" Type="http://schemas.openxmlformats.org/officeDocument/2006/relationships/hyperlink" Target="https://docs.google.com/presentation/d/18PViJppLrloYJqouCGPNj7um6ut_1TxhODmq_8vaGK0/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8lJytVtJgAMn-VEkwKClNZ5Dr79IaHbiSvnZEJJpFDE/view" TargetMode="External"/><Relationship Id="rId6" Type="http://schemas.openxmlformats.org/officeDocument/2006/relationships/hyperlink" Target="https://docs.google.com/presentation/d/18PViJppLrloYJqouCGPNj7um6ut_1TxhODmq_8vaGK0/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{CD2A8092-7AAD-4B21-8A9D-7D79D860037D}</a:tableStyleId>
              </a:tblPr>
              <a:tblGrid>
                <a:gridCol w="1633350"/>
                <a:gridCol w="4045800"/>
                <a:gridCol w="3669725"/>
              </a:tblGrid>
              <a:tr h="2633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4: Living Under Apartheid</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027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apartheid system of segregation affect how South Africans lived, worked, and moved through society?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6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Perspective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935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6"/>
                        </a:rPr>
                        <a:t>Living Under Apartheid Student Worksheet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7"/>
                        </a:rPr>
                        <a:t>Silent Discussion Sources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8"/>
                        </a:rPr>
                        <a:t>Silent Discussion Presentation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7922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Apartheid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584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286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Spark student curiosity and introduce impact of Apartheid in South Africa with a video interview of Trevor Noah. Students will answer the questions on page 1 and follow the transcript on page 2 of the Democracy in Retreat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982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a:t>
                      </a:r>
                      <a:r>
                        <a:rPr lang="en" sz="1200" u="sng">
                          <a:solidFill>
                            <a:schemeClr val="hlink"/>
                          </a:solidFill>
                          <a:latin typeface="Inter"/>
                          <a:ea typeface="Inter"/>
                          <a:cs typeface="Inter"/>
                          <a:sym typeface="Inter"/>
                          <a:hlinkClick r:id="rId12"/>
                        </a:rPr>
                        <a:t>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13"/>
                        </a:rPr>
                        <a:t>Play video </a:t>
                      </a:r>
                      <a:r>
                        <a:rPr lang="en" sz="1200">
                          <a:solidFill>
                            <a:srgbClr val="000000"/>
                          </a:solidFill>
                          <a:latin typeface="Inter"/>
                          <a:ea typeface="Inter"/>
                          <a:cs typeface="Inter"/>
                          <a:sym typeface="Inter"/>
                        </a:rPr>
                        <a:t>for students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Discuss questions and provide vocabulary support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Watch video</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Answer worksheet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{CD2A8092-7AAD-4B21-8A9D-7D79D860037D}</a:tableStyleId>
              </a:tblPr>
              <a:tblGrid>
                <a:gridCol w="1673200"/>
                <a:gridCol w="4057350"/>
                <a:gridCol w="3702950"/>
              </a:tblGrid>
              <a:tr h="2137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Living Under Apartheid</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15575">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Engage students in an “Expand It!” activity to help students consider multiple perspectives and examples of live under Apartheid using pages 3-4 of the student worksheet. Begin by having students shout out words that describe what they already know. Then, consider the video and have students write one sentence to describe Trevor Noah’s perspective in the top row of their “Expand It” triangle. Students will then read about another experience. They will fill in the middle row to compare the two accounts.</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0367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Guide students through “Expand It” strategy (except the final row of the triangle)</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 reading about </a:t>
                      </a:r>
                      <a:r>
                        <a:rPr lang="en" sz="1200">
                          <a:latin typeface="Inter"/>
                          <a:ea typeface="Inter"/>
                          <a:cs typeface="Inter"/>
                          <a:sym typeface="Inter"/>
                        </a:rPr>
                        <a:t>Vusi</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Complete first two rows of “Expand It!” triangle</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about </a:t>
                      </a:r>
                      <a:r>
                        <a:rPr lang="en" sz="1200">
                          <a:latin typeface="Inter"/>
                          <a:ea typeface="Inter"/>
                          <a:cs typeface="Inter"/>
                          <a:sym typeface="Inter"/>
                        </a:rPr>
                        <a:t>Vusi</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718175">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analyze </a:t>
                      </a:r>
                      <a:r>
                        <a:rPr lang="en" sz="1200">
                          <a:latin typeface="Inter"/>
                          <a:ea typeface="Inter"/>
                          <a:cs typeface="Inter"/>
                          <a:sym typeface="Inter"/>
                        </a:rPr>
                        <a:t>4</a:t>
                      </a:r>
                      <a:r>
                        <a:rPr lang="en" sz="1200">
                          <a:solidFill>
                            <a:srgbClr val="000000"/>
                          </a:solidFill>
                          <a:latin typeface="Inter"/>
                          <a:ea typeface="Inter"/>
                          <a:cs typeface="Inter"/>
                          <a:sym typeface="Inter"/>
                        </a:rPr>
                        <a:t> </a:t>
                      </a:r>
                      <a:r>
                        <a:rPr lang="en" sz="1200" u="sng">
                          <a:solidFill>
                            <a:schemeClr val="hlink"/>
                          </a:solidFill>
                          <a:latin typeface="Inter"/>
                          <a:ea typeface="Inter"/>
                          <a:cs typeface="Inter"/>
                          <a:sym typeface="Inter"/>
                          <a:hlinkClick r:id="rId5"/>
                        </a:rPr>
                        <a:t>sources</a:t>
                      </a:r>
                      <a:r>
                        <a:rPr lang="en" sz="1200">
                          <a:solidFill>
                            <a:srgbClr val="000000"/>
                          </a:solidFill>
                          <a:latin typeface="Inter"/>
                          <a:ea typeface="Inter"/>
                          <a:cs typeface="Inter"/>
                          <a:sym typeface="Inter"/>
                        </a:rPr>
                        <a:t> that </a:t>
                      </a:r>
                      <a:r>
                        <a:rPr lang="en" sz="1200">
                          <a:latin typeface="Inter"/>
                          <a:ea typeface="Inter"/>
                          <a:cs typeface="Inter"/>
                          <a:sym typeface="Inter"/>
                        </a:rPr>
                        <a:t>further students’ understanding of life under apartheid.</a:t>
                      </a:r>
                      <a:r>
                        <a:rPr lang="en" sz="1200">
                          <a:solidFill>
                            <a:srgbClr val="000000"/>
                          </a:solidFill>
                          <a:latin typeface="Inter"/>
                          <a:ea typeface="Inter"/>
                          <a:cs typeface="Inter"/>
                          <a:sym typeface="Inter"/>
                        </a:rPr>
                        <a:t> Set up </a:t>
                      </a:r>
                      <a:r>
                        <a:rPr lang="en" sz="1200">
                          <a:latin typeface="Inter"/>
                          <a:ea typeface="Inter"/>
                          <a:cs typeface="Inter"/>
                          <a:sym typeface="Inter"/>
                        </a:rPr>
                        <a:t>4</a:t>
                      </a:r>
                      <a:r>
                        <a:rPr lang="en" sz="1200">
                          <a:solidFill>
                            <a:srgbClr val="000000"/>
                          </a:solidFill>
                          <a:latin typeface="Inter"/>
                          <a:ea typeface="Inter"/>
                          <a:cs typeface="Inter"/>
                          <a:sym typeface="Inter"/>
                        </a:rPr>
                        <a:t> stations for a silent discussion. Consider creating </a:t>
                      </a:r>
                      <a:r>
                        <a:rPr lang="en" sz="1200">
                          <a:latin typeface="Inter"/>
                          <a:ea typeface="Inter"/>
                          <a:cs typeface="Inter"/>
                          <a:sym typeface="Inter"/>
                        </a:rPr>
                        <a:t>2-3</a:t>
                      </a:r>
                      <a:r>
                        <a:rPr lang="en" sz="1200">
                          <a:solidFill>
                            <a:srgbClr val="000000"/>
                          </a:solidFill>
                          <a:latin typeface="Inter"/>
                          <a:ea typeface="Inter"/>
                          <a:cs typeface="Inter"/>
                          <a:sym typeface="Inter"/>
                        </a:rPr>
                        <a:t> duplicate sets of stations to limit the number of students at each station at a time. Using the </a:t>
                      </a:r>
                      <a:r>
                        <a:rPr lang="en" sz="1200" u="sng">
                          <a:solidFill>
                            <a:schemeClr val="hlink"/>
                          </a:solidFill>
                          <a:latin typeface="Inter"/>
                          <a:ea typeface="Inter"/>
                          <a:cs typeface="Inter"/>
                          <a:sym typeface="Inter"/>
                          <a:hlinkClick r:id="rId6"/>
                        </a:rPr>
                        <a:t>Silent Discussion Guide Presentation</a:t>
                      </a:r>
                      <a:r>
                        <a:rPr lang="en" sz="1200">
                          <a:solidFill>
                            <a:srgbClr val="000000"/>
                          </a:solidFill>
                          <a:latin typeface="Inter"/>
                          <a:ea typeface="Inter"/>
                          <a:cs typeface="Inter"/>
                          <a:sym typeface="Inter"/>
                        </a:rPr>
                        <a:t>, explain the process and expectations. Leave the final slide up so students can view the various writing options. Students will answer one of the prompts on a sticky note and post it on the chart paper.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1401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Set up classroom </a:t>
                      </a:r>
                      <a:endParaRPr sz="1200">
                        <a:solidFill>
                          <a:srgbClr val="000000"/>
                        </a:solidFill>
                        <a:latin typeface="Inter"/>
                        <a:ea typeface="Inter"/>
                        <a:cs typeface="Inter"/>
                        <a:sym typeface="Inter"/>
                      </a:endParaRPr>
                    </a:p>
                    <a:p>
                      <a:pPr indent="-304800" lvl="0" marL="857250" rtl="0" algn="l">
                        <a:spcBef>
                          <a:spcPts val="0"/>
                        </a:spcBef>
                        <a:spcAft>
                          <a:spcPts val="0"/>
                        </a:spcAft>
                        <a:buClr>
                          <a:srgbClr val="000000"/>
                        </a:buClr>
                        <a:buSzPts val="1200"/>
                        <a:buFont typeface="Inter"/>
                        <a:buAutoNum type="alphaLcPeriod"/>
                      </a:pPr>
                      <a:r>
                        <a:rPr lang="en" sz="1200">
                          <a:latin typeface="Inter"/>
                          <a:ea typeface="Inter"/>
                          <a:cs typeface="Inter"/>
                          <a:sym typeface="Inter"/>
                        </a:rPr>
                        <a:t>4</a:t>
                      </a:r>
                      <a:r>
                        <a:rPr lang="en" sz="1200">
                          <a:solidFill>
                            <a:srgbClr val="000000"/>
                          </a:solidFill>
                          <a:latin typeface="Inter"/>
                          <a:ea typeface="Inter"/>
                          <a:cs typeface="Inter"/>
                          <a:sym typeface="Inter"/>
                        </a:rPr>
                        <a:t> large sheets of paper spaced throughout the classroom at each station</a:t>
                      </a:r>
                      <a:endParaRPr sz="1200">
                        <a:solidFill>
                          <a:srgbClr val="000000"/>
                        </a:solidFill>
                        <a:latin typeface="Inter"/>
                        <a:ea typeface="Inter"/>
                        <a:cs typeface="Inter"/>
                        <a:sym typeface="Inter"/>
                      </a:endParaRPr>
                    </a:p>
                    <a:p>
                      <a:pPr indent="-304800" lvl="0" marL="857250" rtl="0" algn="l">
                        <a:spcBef>
                          <a:spcPts val="0"/>
                        </a:spcBef>
                        <a:spcAft>
                          <a:spcPts val="0"/>
                        </a:spcAft>
                        <a:buClr>
                          <a:srgbClr val="000000"/>
                        </a:buClr>
                        <a:buSzPts val="1200"/>
                        <a:buFont typeface="Inter"/>
                        <a:buAutoNum type="alphaLcPeriod"/>
                      </a:pPr>
                      <a:r>
                        <a:rPr lang="en" sz="1200">
                          <a:solidFill>
                            <a:srgbClr val="000000"/>
                          </a:solidFill>
                          <a:latin typeface="Inter"/>
                          <a:ea typeface="Inter"/>
                          <a:cs typeface="Inter"/>
                          <a:sym typeface="Inter"/>
                        </a:rPr>
                        <a:t>5-6 copies of the same source per station</a:t>
                      </a:r>
                      <a:endParaRPr sz="1200">
                        <a:latin typeface="Inter"/>
                        <a:ea typeface="Inter"/>
                        <a:cs typeface="Inter"/>
                        <a:sym typeface="Inter"/>
                      </a:endParaRPr>
                    </a:p>
                    <a:p>
                      <a:pPr indent="-304800" lvl="0" marL="857250" rtl="0" algn="l">
                        <a:spcBef>
                          <a:spcPts val="0"/>
                        </a:spcBef>
                        <a:spcAft>
                          <a:spcPts val="0"/>
                        </a:spcAft>
                        <a:buClr>
                          <a:srgbClr val="000000"/>
                        </a:buClr>
                        <a:buSzPts val="1200"/>
                        <a:buFont typeface="Inter"/>
                        <a:buAutoNum type="alphaLcPeriod"/>
                      </a:pPr>
                      <a:r>
                        <a:rPr lang="en" sz="1200">
                          <a:solidFill>
                            <a:srgbClr val="000000"/>
                          </a:solidFill>
                          <a:latin typeface="Inter"/>
                          <a:ea typeface="Inter"/>
                          <a:cs typeface="Inter"/>
                          <a:sym typeface="Inter"/>
                        </a:rPr>
                        <a:t>A set of sticky notes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expectations and writing options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groups and timing (~5 mins</a:t>
                      </a:r>
                      <a:r>
                        <a:rPr lang="en" sz="1200">
                          <a:latin typeface="Inter"/>
                          <a:ea typeface="Inter"/>
                          <a:cs typeface="Inter"/>
                          <a:sym typeface="Inter"/>
                        </a:rPr>
                        <a:t>/</a:t>
                      </a:r>
                      <a:r>
                        <a:rPr lang="en" sz="1200">
                          <a:solidFill>
                            <a:srgbClr val="000000"/>
                          </a:solidFill>
                          <a:latin typeface="Inter"/>
                          <a:ea typeface="Inter"/>
                          <a:cs typeface="Inter"/>
                          <a:sym typeface="Inter"/>
                        </a:rPr>
                        <a:t>station)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timing and redirect students </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questions about activity before beginning</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reflect, and write at each station</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{CD2A8092-7AAD-4B21-8A9D-7D79D860037D}</a:tableStyleId>
              </a:tblPr>
              <a:tblGrid>
                <a:gridCol w="1673200"/>
                <a:gridCol w="4057350"/>
                <a:gridCol w="3702950"/>
              </a:tblGrid>
              <a:tr h="1460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Living Under Apartheid</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07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Finally, students will consider the additional evidence from the Silent Discussion and will complete the final row of the “Expand It!” triangle. Facilitate a classroom discussion about the various ways that apartheid impact life in South Africa (the supporting question).</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0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back to page </a:t>
                      </a:r>
                      <a:r>
                        <a:rPr lang="en" sz="1200">
                          <a:latin typeface="Inter"/>
                          <a:ea typeface="Inter"/>
                          <a:cs typeface="Inter"/>
                          <a:sym typeface="Inter"/>
                        </a:rPr>
                        <a:t>3</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directions for the final row of the “Expand It!” triangle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If time, ask students to share their summaries, reflecting on how their understanding grew over the course of the lesson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Return to page </a:t>
                      </a:r>
                      <a:r>
                        <a:rPr lang="en" sz="1200">
                          <a:latin typeface="Inter"/>
                          <a:ea typeface="Inter"/>
                          <a:cs typeface="Inter"/>
                          <a:sym typeface="Inter"/>
                        </a:rPr>
                        <a:t>3</a:t>
                      </a:r>
                      <a:r>
                        <a:rPr lang="en" sz="1200">
                          <a:solidFill>
                            <a:srgbClr val="000000"/>
                          </a:solidFill>
                          <a:latin typeface="Inter"/>
                          <a:ea typeface="Inter"/>
                          <a:cs typeface="Inter"/>
                          <a:sym typeface="Inter"/>
                        </a:rPr>
                        <a:t> of 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the final row of the “Expand It!” triangle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Share final summary with the class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057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2.88 </a:t>
                      </a:r>
                      <a:r>
                        <a:rPr lang="en" sz="1200">
                          <a:solidFill>
                            <a:schemeClr val="dk1"/>
                          </a:solidFill>
                          <a:latin typeface="Inter"/>
                          <a:ea typeface="Inter"/>
                          <a:cs typeface="Inter"/>
                          <a:sym typeface="Inter"/>
                        </a:rPr>
                        <a:t>Analyze the historical and social context, impact on political and economic systems and resistance to Apartheid in South Africa, evaluate the role of international pressure in dismantling Apartheid and assess the system's legacy on South African society and the ongoing struggle for social justice.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2.90 </a:t>
                      </a:r>
                      <a:r>
                        <a:rPr lang="en" sz="1200">
                          <a:solidFill>
                            <a:schemeClr val="dk1"/>
                          </a:solidFill>
                          <a:latin typeface="Inter"/>
                          <a:ea typeface="Inter"/>
                          <a:cs typeface="Inter"/>
                          <a:sym typeface="Inter"/>
                        </a:rPr>
                        <a:t>Analyze the historical and structural factors that contribute to unequal economic development across the globe, and assess the impact of neocolonialism and international organizations and actors in promoting or hindering economic and social development in at least two different regions of the world.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